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  <p:sldMasterId id="2147483755" r:id="rId2"/>
  </p:sldMasterIdLst>
  <p:sldIdLst>
    <p:sldId id="256" r:id="rId3"/>
    <p:sldId id="257" r:id="rId4"/>
    <p:sldId id="258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67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305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24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40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397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956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4483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465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4576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3760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6671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226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0037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4677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5835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985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375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773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946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17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086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336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884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124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35709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07" r:id="rId5"/>
    <p:sldLayoutId id="2147483808" r:id="rId6"/>
    <p:sldLayoutId id="2147483813" r:id="rId7"/>
    <p:sldLayoutId id="2147483809" r:id="rId8"/>
    <p:sldLayoutId id="2147483810" r:id="rId9"/>
    <p:sldLayoutId id="2147483811" r:id="rId10"/>
    <p:sldLayoutId id="2147483812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27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48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08D4B6A-8113-4DFB-B82E-B60CAC8E0A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822E561-F97C-4CBB-A9A6-A6BF6317B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2507354-2362-46E2-8731-EE3781FD57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04113" y="777239"/>
            <a:ext cx="4321479" cy="3637851"/>
          </a:xfrm>
        </p:spPr>
        <p:txBody>
          <a:bodyPr anchor="ctr">
            <a:normAutofit/>
          </a:bodyPr>
          <a:lstStyle/>
          <a:p>
            <a:r>
              <a:rPr lang="ja-JP" altLang="en-US" b="0" i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アフガニスタンでの勤務から感じた国連と日本の役割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686D53F-0EF5-45A4-91BE-3513FDA0BC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55277" y="4643691"/>
            <a:ext cx="3323341" cy="1757109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kumimoji="1" lang="ja-JP" altLang="en-US" sz="2000" dirty="0"/>
              <a:t>２０２０年１１月２８日</a:t>
            </a:r>
            <a:endParaRPr kumimoji="1" lang="en-US" altLang="ja-JP" sz="2000" dirty="0"/>
          </a:p>
          <a:p>
            <a:pPr>
              <a:lnSpc>
                <a:spcPct val="100000"/>
              </a:lnSpc>
            </a:pPr>
            <a:r>
              <a:rPr kumimoji="1" lang="ja-JP" altLang="en-US" sz="2000" dirty="0"/>
              <a:t>前アフガニスタン支援担当事務総長特別代表</a:t>
            </a:r>
            <a:endParaRPr kumimoji="1" lang="en-US" altLang="ja-JP" sz="2000" dirty="0"/>
          </a:p>
          <a:p>
            <a:pPr>
              <a:lnSpc>
                <a:spcPct val="100000"/>
              </a:lnSpc>
            </a:pPr>
            <a:r>
              <a:rPr lang="ja-JP" altLang="en-US" sz="2000" dirty="0"/>
              <a:t>山本忠通</a:t>
            </a:r>
            <a:endParaRPr kumimoji="1" lang="ja-JP" alt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82BC9A-7A31-48A7-91EF-65F8292D1A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635" r="-1" b="-1"/>
          <a:stretch/>
        </p:blipFill>
        <p:spPr>
          <a:xfrm>
            <a:off x="20" y="10"/>
            <a:ext cx="7537685" cy="685799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B01B0E58-A5C8-4CDA-A2E0-35DF94E59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09235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289512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58DF7D-C2D0-4B03-A7A0-2F06B789E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26B711-3121-40B0-8377-A64F3DC00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5C4D3D-ABBA-4B4E-93E5-01E343719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DD5E5-0097-4C6C-B266-5732EDA96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52EF87-C74F-4D3F-9CAD-EEA1733C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97643"/>
            <a:ext cx="3703320" cy="5792922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846271B-7586-407F-AD5B-343B8437C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4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kumimoji="1" lang="ja-JP" altLang="en-US" dirty="0">
                <a:solidFill>
                  <a:srgbClr val="FFFEFF"/>
                </a:solidFill>
              </a:rPr>
              <a:t>アフガニスタンで感じた国連の比較優位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7F663AD-4AB0-46A3-9754-DC6C8EF4E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2751" y="597643"/>
            <a:ext cx="7829005" cy="56894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sz="2000" dirty="0"/>
              <a:t>〇　国連は大事で有用な機関－将来に向けて強化すべし：</a:t>
            </a:r>
            <a:br>
              <a:rPr kumimoji="1" lang="en-US" altLang="ja-JP" sz="2000" dirty="0"/>
            </a:br>
            <a:r>
              <a:rPr kumimoji="1" lang="ja-JP" altLang="en-US" sz="2000" dirty="0"/>
              <a:t>　　　　正当性、信頼、公平、優れた価値観、幅広い支持</a:t>
            </a:r>
            <a:endParaRPr kumimoji="1"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１．　</a:t>
            </a:r>
            <a:r>
              <a:rPr kumimoji="1" lang="en-US" altLang="ja-JP" sz="2000" dirty="0"/>
              <a:t>Impartiality:</a:t>
            </a:r>
            <a:r>
              <a:rPr kumimoji="1" lang="ja-JP" altLang="en-US" sz="2000" dirty="0"/>
              <a:t>　タリバンを含む紛争当事者全て；</a:t>
            </a:r>
            <a:br>
              <a:rPr kumimoji="1" lang="en-US" altLang="ja-JP" sz="2000" dirty="0"/>
            </a:br>
            <a:r>
              <a:rPr kumimoji="1" lang="ja-JP" altLang="en-US" sz="2000" dirty="0"/>
              <a:t>　　　　　　　　野党の指導者；</a:t>
            </a:r>
            <a:br>
              <a:rPr kumimoji="1" lang="en-US" altLang="ja-JP" sz="2000" dirty="0"/>
            </a:br>
            <a:r>
              <a:rPr kumimoji="1" lang="ja-JP" altLang="en-US" sz="2000" dirty="0"/>
              <a:t>　　　　　　　　パキスタン、イランを含む周辺国</a:t>
            </a:r>
            <a:endParaRPr kumimoji="1"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２．人類共通の理想へ向けての規範：人権、民主的政治</a:t>
            </a:r>
            <a:br>
              <a:rPr kumimoji="1" lang="en-US" altLang="ja-JP" sz="2000" dirty="0"/>
            </a:br>
            <a:r>
              <a:rPr kumimoji="1" lang="ja-JP" altLang="en-US" sz="2000" dirty="0"/>
              <a:t>　　　⇒　国連に対する尊敬と期待</a:t>
            </a:r>
            <a:endParaRPr kumimoji="1"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３．多数国を関与させる能力、特に会議開催ー</a:t>
            </a:r>
            <a:r>
              <a:rPr kumimoji="1" lang="en-US" altLang="ja-JP" sz="2000" dirty="0"/>
              <a:t>Convening Power</a:t>
            </a:r>
            <a:br>
              <a:rPr kumimoji="1" lang="en-US" altLang="ja-JP" sz="2000" dirty="0"/>
            </a:br>
            <a:r>
              <a:rPr kumimoji="1" lang="ja-JP" altLang="en-US" sz="2000" dirty="0"/>
              <a:t>　　・　イランと米国を同じ会合に招ける。</a:t>
            </a:r>
            <a:br>
              <a:rPr kumimoji="1" lang="en-US" altLang="ja-JP" sz="2000" dirty="0"/>
            </a:br>
            <a:r>
              <a:rPr kumimoji="1" lang="ja-JP" altLang="en-US" sz="2000" dirty="0"/>
              <a:t>　　・　結果が公になること、</a:t>
            </a:r>
            <a:r>
              <a:rPr kumimoji="1" lang="en-US" altLang="ja-JP" sz="2000" dirty="0"/>
              <a:t>Publicness (officialness)</a:t>
            </a:r>
            <a:r>
              <a:rPr kumimoji="1" lang="ja-JP" altLang="en-US" sz="2000" dirty="0"/>
              <a:t>の強み</a:t>
            </a:r>
            <a:endParaRPr kumimoji="1"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４．専門性</a:t>
            </a:r>
            <a:br>
              <a:rPr kumimoji="1" lang="en-US" altLang="ja-JP" sz="2000" dirty="0"/>
            </a:br>
            <a:r>
              <a:rPr kumimoji="1" lang="ja-JP" altLang="en-US" sz="2000" dirty="0"/>
              <a:t>　　・　アフガン社会だけでなく国際社会の期待がある</a:t>
            </a:r>
            <a:br>
              <a:rPr kumimoji="1" lang="en-US" altLang="ja-JP" sz="2000" dirty="0"/>
            </a:br>
            <a:r>
              <a:rPr kumimoji="1" lang="ja-JP" altLang="en-US" sz="2000" dirty="0"/>
              <a:t>　　　　　⇒　軍事を除く殆ど全ての分野で主導</a:t>
            </a:r>
            <a:endParaRPr kumimoji="1"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　　　　（職員以外の専門家をも世界中から動かせる）</a:t>
            </a:r>
            <a:endParaRPr kumimoji="1" lang="en-US" altLang="ja-JP" sz="2000" dirty="0"/>
          </a:p>
          <a:p>
            <a:pPr marL="0" indent="0">
              <a:buNone/>
            </a:pPr>
            <a:r>
              <a:rPr kumimoji="1" lang="en-US" altLang="ja-JP" dirty="0"/>
              <a:t>     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09668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373F125-DEF3-41D6-9918-AB21A2ACC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E9F226-EB6E-48C9-ADDA-636DE4BF4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581" y="485678"/>
            <a:ext cx="4174743" cy="5888772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49742003-A224-4B5C-9FC4-A09F0BD8A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157" y="1113764"/>
            <a:ext cx="3269749" cy="4624327"/>
          </a:xfrm>
        </p:spPr>
        <p:txBody>
          <a:bodyPr anchor="ctr">
            <a:normAutofit/>
          </a:bodyPr>
          <a:lstStyle/>
          <a:p>
            <a:r>
              <a:rPr kumimoji="1" lang="ja-JP" altLang="en-US" dirty="0">
                <a:solidFill>
                  <a:srgbClr val="FFFFFF"/>
                </a:solidFill>
              </a:rPr>
              <a:t>アフガニスタンで感じた国連の惰性と限界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AC309E-C184-41B4-8CD3-54116A84D5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9844" y="0"/>
            <a:ext cx="7197635" cy="588877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kumimoji="1" lang="ja-JP" altLang="en-US" sz="2000" dirty="0"/>
              <a:t>〇　弱点もある：惰性、官僚的、驕り、リスク回避</a:t>
            </a:r>
            <a:endParaRPr kumimoji="1"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１．新規イニシャテイヴを取ることの限界：</a:t>
            </a:r>
            <a:br>
              <a:rPr kumimoji="1" lang="en-US" altLang="ja-JP" sz="2000" dirty="0"/>
            </a:br>
            <a:r>
              <a:rPr kumimoji="1" lang="ja-JP" altLang="en-US" sz="2000" dirty="0"/>
              <a:t>　　メンバー国の強い支持が必要</a:t>
            </a:r>
            <a:br>
              <a:rPr kumimoji="1" lang="en-US" altLang="ja-JP" sz="2000" dirty="0"/>
            </a:br>
            <a:r>
              <a:rPr kumimoji="1" lang="ja-JP" altLang="en-US" sz="2000" dirty="0"/>
              <a:t>　　　ーメンバー国に異論がある時は、国家と違って</a:t>
            </a:r>
            <a:br>
              <a:rPr kumimoji="1" lang="en-US" altLang="ja-JP" sz="2000" dirty="0"/>
            </a:br>
            <a:r>
              <a:rPr kumimoji="1" lang="en-US" altLang="ja-JP" sz="2000" dirty="0"/>
              <a:t>               </a:t>
            </a:r>
            <a:r>
              <a:rPr kumimoji="1" lang="ja-JP" altLang="en-US" sz="2000" dirty="0"/>
              <a:t>押し切って行動することに限界</a:t>
            </a:r>
            <a:endParaRPr kumimoji="1"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２．</a:t>
            </a:r>
            <a:r>
              <a:rPr kumimoji="1" lang="en-US" altLang="ja-JP" sz="2000" dirty="0"/>
              <a:t>Self-righteousness</a:t>
            </a:r>
            <a:r>
              <a:rPr kumimoji="1" lang="ja-JP" altLang="en-US" sz="2000" dirty="0"/>
              <a:t>に陥りやすい：</a:t>
            </a:r>
            <a:br>
              <a:rPr kumimoji="1" lang="en-US" altLang="ja-JP" sz="2000" dirty="0"/>
            </a:br>
            <a:r>
              <a:rPr kumimoji="1" lang="ja-JP" altLang="en-US" sz="2000" dirty="0"/>
              <a:t>　　・ それまで行ってきたことへの過信</a:t>
            </a:r>
            <a:br>
              <a:rPr kumimoji="1" lang="en-US" altLang="ja-JP" sz="2000" dirty="0"/>
            </a:br>
            <a:r>
              <a:rPr kumimoji="1" lang="en-US" altLang="ja-JP" sz="2000" dirty="0"/>
              <a:t>             </a:t>
            </a:r>
            <a:r>
              <a:rPr kumimoji="1" lang="ja-JP" altLang="en-US" sz="2000" dirty="0"/>
              <a:t>ー現地の状況と実態を踏まえての見直しの難しさ　</a:t>
            </a:r>
            <a:br>
              <a:rPr kumimoji="1" lang="en-US" altLang="ja-JP" sz="2000" dirty="0"/>
            </a:br>
            <a:r>
              <a:rPr kumimoji="1" lang="en-US" altLang="ja-JP" sz="2000" dirty="0"/>
              <a:t>                    </a:t>
            </a:r>
            <a:r>
              <a:rPr kumimoji="1" lang="ja-JP" altLang="en-US" sz="2000" dirty="0"/>
              <a:t>例、選挙のあり方</a:t>
            </a:r>
            <a:br>
              <a:rPr kumimoji="1" lang="en-US" altLang="ja-JP" sz="2000" dirty="0"/>
            </a:br>
            <a:r>
              <a:rPr kumimoji="1" lang="ja-JP" altLang="en-US" sz="2000" dirty="0"/>
              <a:t>　　・ 謙虚さの減少；パターナリスティックな対応</a:t>
            </a:r>
            <a:endParaRPr kumimoji="1"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３．専門機関の独立性</a:t>
            </a:r>
            <a:br>
              <a:rPr kumimoji="1" lang="en-US" altLang="ja-JP" sz="2000" dirty="0"/>
            </a:br>
            <a:r>
              <a:rPr kumimoji="1" lang="en-US" altLang="ja-JP" sz="2000" dirty="0"/>
              <a:t>          </a:t>
            </a:r>
            <a:r>
              <a:rPr kumimoji="1" lang="ja-JP" altLang="en-US" sz="2000" dirty="0"/>
              <a:t>時により、</a:t>
            </a:r>
            <a:r>
              <a:rPr kumimoji="1" lang="en-US" altLang="ja-JP" sz="2000" dirty="0"/>
              <a:t>  </a:t>
            </a:r>
            <a:r>
              <a:rPr kumimoji="1" lang="ja-JP" altLang="en-US" sz="2000" dirty="0"/>
              <a:t>統轄されること、調整された行動への抵抗</a:t>
            </a:r>
          </a:p>
        </p:txBody>
      </p:sp>
    </p:spTree>
    <p:extLst>
      <p:ext uri="{BB962C8B-B14F-4D97-AF65-F5344CB8AC3E}">
        <p14:creationId xmlns:p14="http://schemas.microsoft.com/office/powerpoint/2010/main" val="3679235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58DF7D-C2D0-4B03-A7A0-2F06B789E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26B711-3121-40B0-8377-A64F3DC00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5C4D3D-ABBA-4B4E-93E5-01E343719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DD5E5-0097-4C6C-B266-5732EDA96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52EF87-C74F-4D3F-9CAD-EEA1733C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97643"/>
            <a:ext cx="3703320" cy="5792922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A0C746C-32C4-4AD8-8842-ED749EABB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4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kumimoji="1" lang="ja-JP" altLang="en-US" dirty="0">
                <a:solidFill>
                  <a:srgbClr val="FFFEFF"/>
                </a:solidFill>
              </a:rPr>
              <a:t>我が国と国連：</a:t>
            </a:r>
            <a:br>
              <a:rPr kumimoji="1" lang="en-US" altLang="ja-JP" dirty="0">
                <a:solidFill>
                  <a:srgbClr val="FFFEFF"/>
                </a:solidFill>
              </a:rPr>
            </a:br>
            <a:r>
              <a:rPr kumimoji="1" lang="ja-JP" altLang="en-US" dirty="0">
                <a:solidFill>
                  <a:srgbClr val="FFFEFF"/>
                </a:solidFill>
              </a:rPr>
              <a:t>我が国にとってのメリットは、</a:t>
            </a:r>
            <a:br>
              <a:rPr kumimoji="1" lang="en-US" altLang="ja-JP" dirty="0">
                <a:solidFill>
                  <a:srgbClr val="FFFEFF"/>
                </a:solidFill>
              </a:rPr>
            </a:br>
            <a:r>
              <a:rPr kumimoji="1" lang="ja-JP" altLang="en-US" dirty="0">
                <a:solidFill>
                  <a:srgbClr val="FFFFFF"/>
                </a:solidFill>
              </a:rPr>
              <a:t>何を貢献すべきか</a:t>
            </a:r>
            <a:endParaRPr kumimoji="1" lang="ja-JP" altLang="en-US" dirty="0">
              <a:solidFill>
                <a:srgbClr val="FFFEFF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E59BC9-0D37-4CE2-8D29-10578948B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4468" y="901337"/>
            <a:ext cx="7386606" cy="56300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000" dirty="0"/>
              <a:t>１．この点についての明確な意識が必要。</a:t>
            </a:r>
            <a:br>
              <a:rPr kumimoji="1" lang="en-US" altLang="ja-JP" sz="2000" dirty="0"/>
            </a:br>
            <a:r>
              <a:rPr kumimoji="1" lang="ja-JP" altLang="en-US" sz="2000" dirty="0"/>
              <a:t>　　コンセンサスがないと国民の支持が得られにくい。</a:t>
            </a:r>
            <a:br>
              <a:rPr kumimoji="1" lang="en-US" altLang="ja-JP" sz="2000" dirty="0"/>
            </a:br>
            <a:r>
              <a:rPr kumimoji="1" lang="ja-JP" altLang="en-US" sz="2000" dirty="0"/>
              <a:t>　　　⇒良い方策、メカニズムは？</a:t>
            </a:r>
            <a:endParaRPr kumimoji="1"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２． 我が国の比較優位を虚心で認識</a:t>
            </a:r>
            <a:br>
              <a:rPr kumimoji="1" lang="en-US" altLang="ja-JP" sz="2000" dirty="0"/>
            </a:br>
            <a:r>
              <a:rPr kumimoji="1" lang="ja-JP" altLang="en-US" sz="2000" dirty="0"/>
              <a:t>　　・世界が評価しているもの：経済力、技術、文化</a:t>
            </a:r>
            <a:br>
              <a:rPr kumimoji="1" lang="en-US" altLang="ja-JP" sz="2000" dirty="0"/>
            </a:br>
            <a:r>
              <a:rPr kumimoji="1" lang="ja-JP" altLang="en-US" sz="2000" dirty="0"/>
              <a:t>　　・影響の強い地域、分野－戦略的に要検討</a:t>
            </a:r>
            <a:br>
              <a:rPr kumimoji="1" lang="en-US" altLang="ja-JP" sz="2000" dirty="0"/>
            </a:br>
            <a:r>
              <a:rPr kumimoji="1" lang="en-US" altLang="ja-JP" sz="2000" dirty="0"/>
              <a:t>※</a:t>
            </a:r>
            <a:r>
              <a:rPr kumimoji="1" lang="ja-JP" altLang="en-US" sz="2000" dirty="0"/>
              <a:t>　我が国が国連に求めようとしているものは、、この基</a:t>
            </a:r>
            <a:br>
              <a:rPr kumimoji="1" lang="en-US" altLang="ja-JP" sz="2000" dirty="0"/>
            </a:br>
            <a:r>
              <a:rPr kumimoji="1" lang="ja-JP" altLang="en-US" sz="2000" dirty="0"/>
              <a:t>　　準に合っているのか</a:t>
            </a:r>
            <a:endParaRPr kumimoji="1"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３．人類への貢献か－自国の利益、存在感か</a:t>
            </a:r>
            <a:br>
              <a:rPr kumimoji="1" lang="en-US" altLang="ja-JP" sz="2000" dirty="0"/>
            </a:br>
            <a:r>
              <a:rPr kumimoji="1" lang="ja-JP" altLang="en-US" sz="2000" dirty="0"/>
              <a:t>　　・人類への貢献：尊敬を得る、存在感も増す</a:t>
            </a:r>
            <a:br>
              <a:rPr kumimoji="1" lang="en-US" altLang="ja-JP" sz="2000" dirty="0"/>
            </a:br>
            <a:r>
              <a:rPr kumimoji="1" lang="ja-JP" altLang="en-US" sz="2000" dirty="0"/>
              <a:t>　　　　　（日本の発展は国際社会に支えられてきた）</a:t>
            </a:r>
            <a:br>
              <a:rPr kumimoji="1" lang="en-US" altLang="ja-JP" sz="2000" dirty="0"/>
            </a:br>
            <a:r>
              <a:rPr kumimoji="1" lang="ja-JP" altLang="en-US" sz="2000" dirty="0"/>
              <a:t>　　・自国の利益：他の国の共感が必要</a:t>
            </a:r>
            <a:br>
              <a:rPr kumimoji="1" lang="en-US" altLang="ja-JP" sz="2000" dirty="0"/>
            </a:br>
            <a:r>
              <a:rPr kumimoji="1" lang="ja-JP" altLang="en-US" sz="2000" dirty="0"/>
              <a:t>　　　　　　　　　－国内の支持のために不可欠</a:t>
            </a:r>
            <a:endParaRPr kumimoji="1" lang="en-US" altLang="ja-JP" sz="2000" dirty="0"/>
          </a:p>
          <a:p>
            <a:pPr marL="0" indent="0">
              <a:buNone/>
            </a:pPr>
            <a:r>
              <a:rPr kumimoji="1" lang="en-US" altLang="ja-JP" sz="2000" dirty="0"/>
              <a:t>※</a:t>
            </a:r>
            <a:r>
              <a:rPr kumimoji="1" lang="ja-JP" altLang="en-US" sz="2000" dirty="0"/>
              <a:t>　日本にとっての不都合、恥ずべき事柄にも対応する懐</a:t>
            </a:r>
            <a:br>
              <a:rPr kumimoji="1" lang="en-US" altLang="ja-JP" sz="2000" dirty="0"/>
            </a:br>
            <a:r>
              <a:rPr kumimoji="1" lang="ja-JP" altLang="en-US" sz="2000" dirty="0"/>
              <a:t>　　の深さも必要→尊敬に繋がる</a:t>
            </a:r>
            <a:endParaRPr kumimoji="1"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188504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A9E84C85-A31F-450E-8F2F-2254FF0D7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857" y="1047750"/>
            <a:ext cx="3031852" cy="2628900"/>
          </a:xfrm>
        </p:spPr>
        <p:txBody>
          <a:bodyPr/>
          <a:lstStyle/>
          <a:p>
            <a:r>
              <a:rPr lang="ja-JP" altLang="en-US" dirty="0"/>
              <a:t>我が国と国連：</a:t>
            </a:r>
            <a:br>
              <a:rPr lang="en-US" altLang="ja-JP" dirty="0"/>
            </a:br>
            <a:r>
              <a:rPr lang="ja-JP" altLang="en-US" dirty="0"/>
              <a:t>我が国の貢献と</a:t>
            </a:r>
            <a:br>
              <a:rPr lang="en-US" altLang="ja-JP" dirty="0"/>
            </a:br>
            <a:r>
              <a:rPr lang="ja-JP" altLang="en-US" dirty="0"/>
              <a:t>プレゼンスの増大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55D446CC-00FA-46A4-929F-DE497A84B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1828" y="431800"/>
            <a:ext cx="7315920" cy="6489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/>
              <a:t>１．国連における発言力、影響力の増大</a:t>
            </a:r>
            <a:br>
              <a:rPr lang="en-US" altLang="ja-JP" dirty="0"/>
            </a:br>
            <a:r>
              <a:rPr lang="ja-JP" altLang="en-US" dirty="0"/>
              <a:t>　　　⇒本質は、実質的な貢献の強化</a:t>
            </a:r>
            <a:br>
              <a:rPr lang="en-US" altLang="ja-JP" dirty="0"/>
            </a:br>
            <a:r>
              <a:rPr lang="ja-JP" altLang="en-US" dirty="0"/>
              <a:t>　・現在国連の本質的な活動が見直され、期待がある</a:t>
            </a:r>
            <a:br>
              <a:rPr lang="en-US" altLang="ja-JP" dirty="0"/>
            </a:br>
            <a:r>
              <a:rPr lang="ja-JP" altLang="en-US" dirty="0"/>
              <a:t>　　－人類の将来を左右する気候変動、パンデミックへの対応</a:t>
            </a:r>
            <a:br>
              <a:rPr lang="en-US" altLang="ja-JP" dirty="0"/>
            </a:br>
            <a:r>
              <a:rPr lang="ja-JP" altLang="en-US" dirty="0"/>
              <a:t>　　－民主主義と自由競争社会への挑戦</a:t>
            </a:r>
            <a:br>
              <a:rPr lang="en-US" altLang="ja-JP" dirty="0"/>
            </a:br>
            <a:r>
              <a:rPr lang="ja-JP" altLang="en-US" dirty="0"/>
              <a:t>　　　（このような根源的問題をどう取り扱うのか）</a:t>
            </a:r>
            <a:br>
              <a:rPr lang="en-US" altLang="ja-JP" dirty="0"/>
            </a:br>
            <a:r>
              <a:rPr lang="ja-JP" altLang="en-US" dirty="0"/>
              <a:t>　　－紛争や政治的対立の解消</a:t>
            </a:r>
            <a:br>
              <a:rPr lang="en-US" altLang="ja-JP" dirty="0"/>
            </a:br>
            <a:r>
              <a:rPr lang="en-US" altLang="ja-JP" dirty="0"/>
              <a:t>※</a:t>
            </a:r>
            <a:r>
              <a:rPr lang="ja-JP" altLang="en-US" dirty="0"/>
              <a:t>　我が国としてとれるイニシャティブを選択する</a:t>
            </a:r>
            <a:br>
              <a:rPr lang="en-US" altLang="ja-JP" dirty="0"/>
            </a:br>
            <a:r>
              <a:rPr lang="ja-JP" altLang="en-US" dirty="0"/>
              <a:t>　　</a:t>
            </a:r>
            <a:br>
              <a:rPr lang="en-US" altLang="ja-JP" dirty="0"/>
            </a:br>
            <a:r>
              <a:rPr lang="ja-JP" altLang="en-US" dirty="0"/>
              <a:t>２．実質的発言力の増大：</a:t>
            </a:r>
            <a:br>
              <a:rPr lang="en-US" altLang="ja-JP" dirty="0"/>
            </a:br>
            <a:r>
              <a:rPr lang="ja-JP" altLang="en-US" dirty="0"/>
              <a:t>　　・既存の地位や制度の活用</a:t>
            </a:r>
            <a:br>
              <a:rPr lang="en-US" altLang="ja-JP" dirty="0"/>
            </a:br>
            <a:r>
              <a:rPr lang="ja-JP" altLang="en-US" dirty="0"/>
              <a:t>　　　　－人間の安全保障基金、平和構築委員会？</a:t>
            </a:r>
            <a:br>
              <a:rPr lang="en-US" altLang="ja-JP" dirty="0"/>
            </a:br>
            <a:r>
              <a:rPr lang="ja-JP" altLang="en-US" dirty="0"/>
              <a:t>　　・他の</a:t>
            </a:r>
            <a:r>
              <a:rPr lang="en-US" altLang="ja-JP" dirty="0"/>
              <a:t>Like-minded</a:t>
            </a:r>
            <a:r>
              <a:rPr lang="ja-JP" altLang="en-US" dirty="0"/>
              <a:t>な国々との協力</a:t>
            </a:r>
            <a:br>
              <a:rPr lang="en-US" altLang="ja-JP" dirty="0"/>
            </a:br>
            <a:r>
              <a:rPr lang="ja-JP" altLang="en-US" dirty="0"/>
              <a:t>　　・政策面でのフォーカス</a:t>
            </a:r>
            <a:br>
              <a:rPr lang="en-US" altLang="ja-JP" dirty="0"/>
            </a:br>
            <a:r>
              <a:rPr lang="ja-JP" altLang="en-US" dirty="0"/>
              <a:t>　　　　－国内の政策との連携</a:t>
            </a:r>
            <a:br>
              <a:rPr lang="en-US" altLang="ja-JP" dirty="0"/>
            </a:br>
            <a:r>
              <a:rPr lang="ja-JP" altLang="en-US" dirty="0"/>
              <a:t>　　　　日本国内で評価され、国民の支持が得られるもの</a:t>
            </a:r>
            <a:br>
              <a:rPr lang="en-US" altLang="ja-JP" dirty="0"/>
            </a:br>
            <a:r>
              <a:rPr lang="ja-JP" altLang="en-US" dirty="0"/>
              <a:t>　　・邦人職員の増強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6DA09B5A-37E7-4EA2-B15D-2944EF5CFD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 flipV="1">
            <a:off x="767857" y="5838046"/>
            <a:ext cx="3031852" cy="86504"/>
          </a:xfrm>
        </p:spPr>
        <p:txBody>
          <a:bodyPr>
            <a:normAutofit fontScale="25000" lnSpcReduction="20000"/>
          </a:bodyPr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5634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>
            <a:extLst>
              <a:ext uri="{FF2B5EF4-FFF2-40B4-BE49-F238E27FC236}">
                <a16:creationId xmlns:a16="http://schemas.microsoft.com/office/drawing/2014/main" id="{F780FEA5-822E-4CF7-856F-7CF30090F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4658216"/>
          </a:xfrm>
        </p:spPr>
        <p:txBody>
          <a:bodyPr/>
          <a:lstStyle/>
          <a:p>
            <a:r>
              <a:rPr lang="ja-JP" altLang="en-US" dirty="0"/>
              <a:t>我が国と国連：</a:t>
            </a:r>
            <a:br>
              <a:rPr lang="en-US" altLang="ja-JP" dirty="0"/>
            </a:br>
            <a:r>
              <a:rPr lang="ja-JP" altLang="en-US" dirty="0"/>
              <a:t>制度面での改革？</a:t>
            </a:r>
            <a:br>
              <a:rPr lang="en-US" altLang="ja-JP" dirty="0"/>
            </a:br>
            <a:r>
              <a:rPr lang="ja-JP" altLang="en-US" dirty="0"/>
              <a:t>（議論のための</a:t>
            </a:r>
            <a:br>
              <a:rPr lang="en-US" altLang="ja-JP" dirty="0"/>
            </a:br>
            <a:r>
              <a:rPr lang="ja-JP" altLang="en-US" dirty="0"/>
              <a:t>　問題提起）</a:t>
            </a:r>
            <a:br>
              <a:rPr lang="en-US" altLang="ja-JP" dirty="0"/>
            </a:br>
            <a:br>
              <a:rPr lang="en-US" altLang="ja-JP" dirty="0"/>
            </a:br>
            <a:br>
              <a:rPr lang="en-US" altLang="ja-JP" dirty="0"/>
            </a:br>
            <a:br>
              <a:rPr lang="en-US" altLang="ja-JP" dirty="0"/>
            </a:br>
            <a:br>
              <a:rPr lang="en-US" altLang="ja-JP" dirty="0"/>
            </a:br>
            <a:br>
              <a:rPr lang="en-US" altLang="ja-JP" dirty="0"/>
            </a:br>
            <a:endParaRPr lang="ja-JP" altLang="en-US" dirty="0"/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C562A62D-7059-4350-B9BC-21D44FB44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2610" y="795130"/>
            <a:ext cx="7841974" cy="58342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/>
              <a:t>〇　実現可能な制度改革は何か？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・安保理常任理事国：目標たるべきも容易でない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・先の「既存の地位や制度の活用」が不十分であれば、</a:t>
            </a:r>
            <a:br>
              <a:rPr lang="en-US" altLang="ja-JP" dirty="0"/>
            </a:br>
            <a:r>
              <a:rPr lang="ja-JP" altLang="en-US" dirty="0"/>
              <a:t>　    日本の発言力が常に確保できるような制度の創設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 →　グローバル問題理事会創設</a:t>
            </a:r>
            <a:br>
              <a:rPr lang="en-US" altLang="ja-JP" dirty="0"/>
            </a:br>
            <a:r>
              <a:rPr lang="ja-JP" altLang="en-US" dirty="0"/>
              <a:t>　　 　　信託統治理事会の廃止（？）</a:t>
            </a:r>
            <a:br>
              <a:rPr lang="en-US" altLang="ja-JP" dirty="0"/>
            </a:br>
            <a:r>
              <a:rPr lang="ja-JP" altLang="en-US" dirty="0"/>
              <a:t>　　　</a:t>
            </a:r>
            <a:r>
              <a:rPr lang="en-US" altLang="ja-JP" dirty="0"/>
              <a:t>※</a:t>
            </a:r>
            <a:r>
              <a:rPr lang="ja-JP" altLang="en-US" dirty="0"/>
              <a:t>　憲章改正の大きなハードル</a:t>
            </a:r>
            <a:br>
              <a:rPr lang="en-US" altLang="ja-JP" dirty="0"/>
            </a:br>
            <a:r>
              <a:rPr lang="ja-JP" altLang="en-US" dirty="0"/>
              <a:t>　　    ・総会決議で設立</a:t>
            </a:r>
            <a:br>
              <a:rPr lang="en-US" altLang="ja-JP" dirty="0"/>
            </a:br>
            <a:r>
              <a:rPr lang="ja-JP" altLang="en-US" dirty="0"/>
              <a:t>　　　・経社理と異なり通年開催</a:t>
            </a:r>
            <a:br>
              <a:rPr lang="en-US" altLang="ja-JP" dirty="0"/>
            </a:br>
            <a:r>
              <a:rPr lang="ja-JP" altLang="en-US" dirty="0"/>
              <a:t>　</a:t>
            </a:r>
            <a:r>
              <a:rPr lang="en-US" altLang="ja-JP" dirty="0"/>
              <a:t>    </a:t>
            </a:r>
            <a:r>
              <a:rPr lang="ja-JP" altLang="en-US" dirty="0"/>
              <a:t>　・例えば、日本など２０か国程度の常任国（５年毎の</a:t>
            </a:r>
            <a:br>
              <a:rPr lang="en-US" altLang="ja-JP" dirty="0"/>
            </a:br>
            <a:r>
              <a:rPr lang="ja-JP" altLang="en-US" dirty="0"/>
              <a:t>　　　　見直し）と１０か国程度のローテーティング・メンバー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→　日本主催の</a:t>
            </a:r>
            <a:r>
              <a:rPr lang="en-US" altLang="ja-JP" dirty="0"/>
              <a:t>Friends of SC</a:t>
            </a:r>
            <a:r>
              <a:rPr lang="ja-JP" altLang="en-US" dirty="0"/>
              <a:t>（豪、印、東南アジア、韓？）</a:t>
            </a:r>
            <a:br>
              <a:rPr lang="en-US" altLang="ja-JP" dirty="0"/>
            </a:br>
            <a:r>
              <a:rPr lang="ja-JP" altLang="en-US" dirty="0"/>
              <a:t>　　　　　　（</a:t>
            </a:r>
            <a:r>
              <a:rPr lang="en-US" altLang="ja-JP" dirty="0"/>
              <a:t>cf. EU</a:t>
            </a:r>
            <a:r>
              <a:rPr lang="ja-JP" altLang="en-US" dirty="0"/>
              <a:t> は常にメンバーが安保理にいる）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（</a:t>
            </a:r>
            <a:r>
              <a:rPr lang="en-US" altLang="ja-JP" dirty="0"/>
              <a:t>※</a:t>
            </a:r>
            <a:r>
              <a:rPr lang="ja-JP" altLang="en-US" dirty="0"/>
              <a:t>　</a:t>
            </a:r>
            <a:r>
              <a:rPr lang="en-US" altLang="ja-JP" dirty="0"/>
              <a:t>G-7,G-20</a:t>
            </a:r>
            <a:r>
              <a:rPr lang="ja-JP" altLang="en-US" dirty="0"/>
              <a:t>誕生も国連の限界を踏まえたもの。）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AC2CB1F1-45C0-4C9C-9C3F-380E3475A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 flipV="1">
            <a:off x="767857" y="5838045"/>
            <a:ext cx="3031852" cy="86505"/>
          </a:xfrm>
        </p:spPr>
        <p:txBody>
          <a:bodyPr>
            <a:normAutofit fontScale="25000" lnSpcReduction="20000"/>
          </a:bodyPr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9077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342961-4C6C-49A8-A63B-5884F83D8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2571750"/>
          </a:xfrm>
        </p:spPr>
        <p:txBody>
          <a:bodyPr/>
          <a:lstStyle/>
          <a:p>
            <a:r>
              <a:rPr kumimoji="1" lang="ja-JP" altLang="en-US" dirty="0"/>
              <a:t>我が国と国連：</a:t>
            </a:r>
            <a:br>
              <a:rPr kumimoji="1" lang="en-US" altLang="ja-JP" dirty="0"/>
            </a:br>
            <a:r>
              <a:rPr kumimoji="1" lang="ja-JP" altLang="en-US" dirty="0"/>
              <a:t>邦人職員の増強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254F39-AD71-433A-A6A9-97E31E372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0928" y="755374"/>
            <a:ext cx="6650991" cy="59137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１．幹部職員と一般職員と分けて対策を練る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２．幹部職員（選挙又は</a:t>
            </a:r>
            <a:r>
              <a:rPr kumimoji="1" lang="en-US" altLang="ja-JP" dirty="0"/>
              <a:t>SG</a:t>
            </a:r>
            <a:r>
              <a:rPr kumimoji="1" lang="ja-JP" altLang="en-US" dirty="0"/>
              <a:t>任命）</a:t>
            </a:r>
            <a:br>
              <a:rPr kumimoji="1" lang="en-US" altLang="ja-JP" dirty="0"/>
            </a:br>
            <a:r>
              <a:rPr kumimoji="1" lang="ja-JP" altLang="en-US" dirty="0"/>
              <a:t>　</a:t>
            </a:r>
            <a:r>
              <a:rPr kumimoji="1" lang="en-US" altLang="ja-JP" dirty="0"/>
              <a:t>※</a:t>
            </a:r>
            <a:r>
              <a:rPr kumimoji="1" lang="ja-JP" altLang="en-US" dirty="0"/>
              <a:t>　政策を主導できるので重視（特に国際機関の長）</a:t>
            </a:r>
            <a:br>
              <a:rPr kumimoji="1" lang="en-US" altLang="ja-JP" dirty="0"/>
            </a:br>
            <a:r>
              <a:rPr kumimoji="1" lang="ja-JP" altLang="en-US" dirty="0"/>
              <a:t>　　・長期的観点から狙いを絞って準備</a:t>
            </a:r>
            <a:br>
              <a:rPr kumimoji="1" lang="en-US" altLang="ja-JP" dirty="0"/>
            </a:br>
            <a:r>
              <a:rPr kumimoji="1" lang="ja-JP" altLang="en-US" dirty="0"/>
              <a:t>　　・国際公務員、公務員、学者、</a:t>
            </a:r>
            <a:r>
              <a:rPr kumimoji="1" lang="en-US" altLang="ja-JP" dirty="0"/>
              <a:t>NGO</a:t>
            </a:r>
            <a:r>
              <a:rPr kumimoji="1" lang="ja-JP" altLang="en-US" dirty="0"/>
              <a:t>等幅広く探す</a:t>
            </a:r>
            <a:br>
              <a:rPr kumimoji="1" lang="en-US" altLang="ja-JP" dirty="0"/>
            </a:br>
            <a:r>
              <a:rPr kumimoji="1" lang="ja-JP" altLang="en-US" dirty="0"/>
              <a:t>　　・政治的に格上げして積極的に働きかける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３．一般職員：よりシステマティックな対応</a:t>
            </a:r>
            <a:br>
              <a:rPr kumimoji="1" lang="en-US" altLang="ja-JP" dirty="0"/>
            </a:br>
            <a:r>
              <a:rPr kumimoji="1" lang="ja-JP" altLang="en-US" dirty="0"/>
              <a:t>　　応募側：・リクルート：情報の共有と広い働きかけ</a:t>
            </a:r>
            <a:br>
              <a:rPr kumimoji="1" lang="en-US" altLang="ja-JP" dirty="0"/>
            </a:br>
            <a:r>
              <a:rPr kumimoji="1" lang="ja-JP" altLang="en-US" dirty="0"/>
              <a:t>　　　　　　・語学訓練</a:t>
            </a:r>
            <a:br>
              <a:rPr kumimoji="1" lang="en-US" altLang="ja-JP" dirty="0"/>
            </a:br>
            <a:r>
              <a:rPr kumimoji="1" lang="ja-JP" altLang="en-US" dirty="0"/>
              <a:t>　　　　　　・基礎訓練　基礎的仕事の訓練</a:t>
            </a:r>
            <a:br>
              <a:rPr kumimoji="1" lang="en-US" altLang="ja-JP" dirty="0"/>
            </a:br>
            <a:r>
              <a:rPr kumimoji="1" lang="ja-JP" altLang="en-US" dirty="0"/>
              <a:t>　　　　　　　　　　　　ロースター合格訓練</a:t>
            </a:r>
            <a:br>
              <a:rPr kumimoji="1" lang="en-US" altLang="ja-JP" dirty="0"/>
            </a:br>
            <a:r>
              <a:rPr kumimoji="1" lang="ja-JP" altLang="en-US" dirty="0"/>
              <a:t>　　採用側：・採用側の事情についての頻繁な情報収集</a:t>
            </a:r>
            <a:br>
              <a:rPr kumimoji="1" lang="en-US" altLang="ja-JP" dirty="0"/>
            </a:br>
            <a:r>
              <a:rPr kumimoji="1" lang="ja-JP" altLang="en-US" dirty="0"/>
              <a:t>　　　　　　・求められている人材についての情報収集</a:t>
            </a:r>
            <a:br>
              <a:rPr kumimoji="1" lang="en-US" altLang="ja-JP" dirty="0"/>
            </a:br>
            <a:r>
              <a:rPr kumimoji="1" lang="ja-JP" altLang="en-US" dirty="0"/>
              <a:t>　　　　　　・既存の人的ネットワークの活用</a:t>
            </a:r>
            <a:br>
              <a:rPr kumimoji="1" lang="en-US" altLang="ja-JP" dirty="0"/>
            </a:br>
            <a:r>
              <a:rPr kumimoji="1" lang="ja-JP" altLang="en-US" dirty="0"/>
              <a:t>　　　　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9791D00-F336-48D8-9618-DB118A39F0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7857" y="5734050"/>
            <a:ext cx="3031852" cy="103996"/>
          </a:xfrm>
        </p:spPr>
        <p:txBody>
          <a:bodyPr>
            <a:normAutofit fontScale="25000" lnSpcReduction="20000"/>
          </a:bodyPr>
          <a:lstStyle/>
          <a:p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588052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DividendVTI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ED8428"/>
      </a:accent1>
      <a:accent2>
        <a:srgbClr val="E6C46D"/>
      </a:accent2>
      <a:accent3>
        <a:srgbClr val="537685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BrushVTI">
  <a:themeElements>
    <a:clrScheme name="AnalogousFromLightSeedRightStep">
      <a:dk1>
        <a:srgbClr val="000000"/>
      </a:dk1>
      <a:lt1>
        <a:srgbClr val="FFFFFF"/>
      </a:lt1>
      <a:dk2>
        <a:srgbClr val="242741"/>
      </a:dk2>
      <a:lt2>
        <a:srgbClr val="E8E2E2"/>
      </a:lt2>
      <a:accent1>
        <a:srgbClr val="73A9AD"/>
      </a:accent1>
      <a:accent2>
        <a:srgbClr val="749DC4"/>
      </a:accent2>
      <a:accent3>
        <a:srgbClr val="8D93CF"/>
      </a:accent3>
      <a:accent4>
        <a:srgbClr val="8E74C4"/>
      </a:accent4>
      <a:accent5>
        <a:srgbClr val="BE8DCF"/>
      </a:accent5>
      <a:accent6>
        <a:srgbClr val="C474B8"/>
      </a:accent6>
      <a:hlink>
        <a:srgbClr val="AE6E69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2857</TotalTime>
  <Words>1239</Words>
  <Application>Microsoft Office PowerPoint</Application>
  <PresentationFormat>ワイド画面</PresentationFormat>
  <Paragraphs>35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7</vt:i4>
      </vt:variant>
    </vt:vector>
  </HeadingPairs>
  <TitlesOfParts>
    <vt:vector size="16" baseType="lpstr">
      <vt:lpstr>Arial</vt:lpstr>
      <vt:lpstr>Century Gothic</vt:lpstr>
      <vt:lpstr>Courier New</vt:lpstr>
      <vt:lpstr>Franklin Gothic Book</vt:lpstr>
      <vt:lpstr>Franklin Gothic Demi</vt:lpstr>
      <vt:lpstr>Gill Sans MT</vt:lpstr>
      <vt:lpstr>Wingdings 2</vt:lpstr>
      <vt:lpstr>DividendVTI</vt:lpstr>
      <vt:lpstr>BrushVTI</vt:lpstr>
      <vt:lpstr>アフガニスタンでの勤務から感じた国連と日本の役割</vt:lpstr>
      <vt:lpstr>アフガニスタンで感じた国連の比較優位</vt:lpstr>
      <vt:lpstr>アフガニスタンで感じた国連の惰性と限界</vt:lpstr>
      <vt:lpstr>我が国と国連： 我が国にとってのメリットは、 何を貢献すべきか</vt:lpstr>
      <vt:lpstr>我が国と国連： 我が国の貢献と プレゼンスの増大 </vt:lpstr>
      <vt:lpstr>我が国と国連： 制度面での改革？ （議論のための 　問題提起）      </vt:lpstr>
      <vt:lpstr>我が国と国連： 邦人職員の増強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アフガニスタンでの勤務から感じた国連と日本の役割</dc:title>
  <dc:creator>山本 忠通</dc:creator>
  <cp:lastModifiedBy>山本 忠通</cp:lastModifiedBy>
  <cp:revision>25</cp:revision>
  <dcterms:created xsi:type="dcterms:W3CDTF">2020-11-19T07:56:42Z</dcterms:created>
  <dcterms:modified xsi:type="dcterms:W3CDTF">2020-11-27T03:24:27Z</dcterms:modified>
</cp:coreProperties>
</file>