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55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0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4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0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9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56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48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65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57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7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67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2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03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67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83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98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7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4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1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8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3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8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2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570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07" r:id="rId5"/>
    <p:sldLayoutId id="2147483808" r:id="rId6"/>
    <p:sldLayoutId id="2147483813" r:id="rId7"/>
    <p:sldLayoutId id="2147483809" r:id="rId8"/>
    <p:sldLayoutId id="2147483810" r:id="rId9"/>
    <p:sldLayoutId id="2147483811" r:id="rId10"/>
    <p:sldLayoutId id="214748381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48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2507354-2362-46E2-8731-EE3781FD5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4113" y="777239"/>
            <a:ext cx="4321479" cy="3637851"/>
          </a:xfrm>
        </p:spPr>
        <p:txBody>
          <a:bodyPr anchor="ctr">
            <a:normAutofit/>
          </a:bodyPr>
          <a:lstStyle/>
          <a:p>
            <a:r>
              <a:rPr lang="ja-JP" altLang="en-US" b="0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アフガニスタンでの勤務から感じた国連と日本の役割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86D53F-0EF5-45A4-91BE-3513FDA0B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5277" y="4643691"/>
            <a:ext cx="3323341" cy="175710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2000" dirty="0"/>
              <a:t>２０２０年１１月２８日</a:t>
            </a:r>
            <a:endParaRPr kumimoji="1" lang="en-US" altLang="ja-JP" sz="2000" dirty="0"/>
          </a:p>
          <a:p>
            <a:pPr>
              <a:lnSpc>
                <a:spcPct val="100000"/>
              </a:lnSpc>
            </a:pPr>
            <a:r>
              <a:rPr kumimoji="1" lang="ja-JP" altLang="en-US" sz="2000" dirty="0"/>
              <a:t>前アフガニスタン支援担当事務総長特別代表</a:t>
            </a:r>
            <a:endParaRPr kumimoji="1" lang="en-US" altLang="ja-JP" sz="2000" dirty="0"/>
          </a:p>
          <a:p>
            <a:pPr>
              <a:lnSpc>
                <a:spcPct val="100000"/>
              </a:lnSpc>
            </a:pPr>
            <a:r>
              <a:rPr lang="ja-JP" altLang="en-US" sz="2000" dirty="0"/>
              <a:t>山本忠通</a:t>
            </a:r>
            <a:endParaRPr kumimoji="1" lang="ja-JP" alt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82BC9A-7A31-48A7-91EF-65F8292D1A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35" r="-1" b="-1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8951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846271B-7586-407F-AD5B-343B8437C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rgbClr val="FFFEFF"/>
                </a:solidFill>
              </a:rPr>
              <a:t>アフガニスタンで感じた国連の比較優位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F663AD-4AB0-46A3-9754-DC6C8EF4E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751" y="597643"/>
            <a:ext cx="7829005" cy="5689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000" dirty="0"/>
              <a:t>〇　国連は大事で有用な機関－将来に向けて強化すべし：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　正当性、信頼、公平、優れた価値観、幅広い支持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１．　</a:t>
            </a:r>
            <a:r>
              <a:rPr kumimoji="1" lang="en-US" altLang="ja-JP" sz="2000" dirty="0"/>
              <a:t>Impartiality:</a:t>
            </a:r>
            <a:r>
              <a:rPr kumimoji="1" lang="ja-JP" altLang="en-US" sz="2000" dirty="0"/>
              <a:t>　タリバンを含む紛争当事者全て；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　　　　　野党の指導者；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　　　　　パキスタン、イランを含む周辺国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２．人類共通の理想へ向けての規範：人権、民主的政治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⇒　国連に対する尊敬と期待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３．多数国を関与させる能力、特に会議開催ー</a:t>
            </a:r>
            <a:r>
              <a:rPr kumimoji="1" lang="en-US" altLang="ja-JP" sz="2000" dirty="0"/>
              <a:t>Convening Power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　イランと米国を同じ会合に招ける。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　結果が公になること、</a:t>
            </a:r>
            <a:r>
              <a:rPr kumimoji="1" lang="en-US" altLang="ja-JP" sz="2000" dirty="0"/>
              <a:t>Publicness (officialness)</a:t>
            </a:r>
            <a:r>
              <a:rPr kumimoji="1" lang="ja-JP" altLang="en-US" sz="2000" dirty="0"/>
              <a:t>の強み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４．専門性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　アフガン社会だけでなく国際社会の期待がある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　　⇒　軍事を除く殆ど全ての分野で主導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（職員以外の専門家をも世界中から動かせる）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en-US" altLang="ja-JP" dirty="0"/>
              <a:t>   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966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742003-A224-4B5C-9FC4-A09F0BD8A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rgbClr val="FFFFFF"/>
                </a:solidFill>
              </a:rPr>
              <a:t>アフガニスタンで感じた国連の惰性と限界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AC309E-C184-41B4-8CD3-54116A84D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844" y="0"/>
            <a:ext cx="7197635" cy="58887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〇　弱点もある：惰性、官僚的、驕り、リスク回避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１．新規イニシャテイヴを取ることの限界：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メンバー国の強い支持が必要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ーメンバー国に異論がある時は、国家と違って</a:t>
            </a:r>
            <a:br>
              <a:rPr kumimoji="1" lang="en-US" altLang="ja-JP" sz="2000" dirty="0"/>
            </a:br>
            <a:r>
              <a:rPr kumimoji="1" lang="en-US" altLang="ja-JP" sz="2000" dirty="0"/>
              <a:t>               </a:t>
            </a:r>
            <a:r>
              <a:rPr kumimoji="1" lang="ja-JP" altLang="en-US" sz="2000" dirty="0"/>
              <a:t>押し切って行動することに限界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２．</a:t>
            </a:r>
            <a:r>
              <a:rPr kumimoji="1" lang="en-US" altLang="ja-JP" sz="2000" dirty="0"/>
              <a:t>Self-righteousness</a:t>
            </a:r>
            <a:r>
              <a:rPr kumimoji="1" lang="ja-JP" altLang="en-US" sz="2000" dirty="0"/>
              <a:t>に陥りやすい：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 それまで行ってきたことへの過信</a:t>
            </a:r>
            <a:br>
              <a:rPr kumimoji="1" lang="en-US" altLang="ja-JP" sz="2000" dirty="0"/>
            </a:br>
            <a:r>
              <a:rPr kumimoji="1" lang="en-US" altLang="ja-JP" sz="2000" dirty="0"/>
              <a:t>             </a:t>
            </a:r>
            <a:r>
              <a:rPr kumimoji="1" lang="ja-JP" altLang="en-US" sz="2000" dirty="0"/>
              <a:t>ー現地の状況と実態を踏まえての見直しの難しさ　</a:t>
            </a:r>
            <a:br>
              <a:rPr kumimoji="1" lang="en-US" altLang="ja-JP" sz="2000" dirty="0"/>
            </a:br>
            <a:r>
              <a:rPr kumimoji="1" lang="en-US" altLang="ja-JP" sz="2000" dirty="0"/>
              <a:t>                    </a:t>
            </a:r>
            <a:r>
              <a:rPr kumimoji="1" lang="ja-JP" altLang="en-US" sz="2000" dirty="0"/>
              <a:t>例、選挙のあり方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 謙虚さの減少；パターナリスティックな対応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３．専門機関の独立性</a:t>
            </a:r>
            <a:br>
              <a:rPr kumimoji="1" lang="en-US" altLang="ja-JP" sz="2000" dirty="0"/>
            </a:br>
            <a:r>
              <a:rPr kumimoji="1" lang="en-US" altLang="ja-JP" sz="2000" dirty="0"/>
              <a:t>          </a:t>
            </a:r>
            <a:r>
              <a:rPr kumimoji="1" lang="ja-JP" altLang="en-US" sz="2000" dirty="0"/>
              <a:t>時により、</a:t>
            </a:r>
            <a:r>
              <a:rPr kumimoji="1" lang="en-US" altLang="ja-JP" sz="2000" dirty="0"/>
              <a:t>  </a:t>
            </a:r>
            <a:r>
              <a:rPr kumimoji="1" lang="ja-JP" altLang="en-US" sz="2000" dirty="0"/>
              <a:t>統轄されること、調整された行動への抵抗</a:t>
            </a:r>
          </a:p>
        </p:txBody>
      </p:sp>
    </p:spTree>
    <p:extLst>
      <p:ext uri="{BB962C8B-B14F-4D97-AF65-F5344CB8AC3E}">
        <p14:creationId xmlns:p14="http://schemas.microsoft.com/office/powerpoint/2010/main" val="367923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A0C746C-32C4-4AD8-8842-ED749EABB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rgbClr val="FFFEFF"/>
                </a:solidFill>
              </a:rPr>
              <a:t>我が国と国連：</a:t>
            </a:r>
            <a:br>
              <a:rPr kumimoji="1" lang="en-US" altLang="ja-JP" dirty="0">
                <a:solidFill>
                  <a:srgbClr val="FFFEFF"/>
                </a:solidFill>
              </a:rPr>
            </a:br>
            <a:r>
              <a:rPr kumimoji="1" lang="ja-JP" altLang="en-US" dirty="0">
                <a:solidFill>
                  <a:srgbClr val="FFFEFF"/>
                </a:solidFill>
              </a:rPr>
              <a:t>我が国にとってのメリットは、</a:t>
            </a:r>
            <a:br>
              <a:rPr kumimoji="1" lang="en-US" altLang="ja-JP" dirty="0">
                <a:solidFill>
                  <a:srgbClr val="FFFEFF"/>
                </a:solidFill>
              </a:rPr>
            </a:br>
            <a:r>
              <a:rPr kumimoji="1" lang="ja-JP" altLang="en-US" dirty="0">
                <a:solidFill>
                  <a:srgbClr val="FFFFFF"/>
                </a:solidFill>
              </a:rPr>
              <a:t>何を貢献すべきか</a:t>
            </a:r>
            <a:endParaRPr kumimoji="1" lang="ja-JP" altLang="en-US" dirty="0">
              <a:solidFill>
                <a:srgbClr val="FFFEFF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E59BC9-0D37-4CE2-8D29-10578948B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468" y="901337"/>
            <a:ext cx="7386606" cy="5630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１．この点についての明確な意識が必要。</a:t>
            </a:r>
            <a:br>
              <a:rPr kumimoji="1" lang="en-US" altLang="ja-JP" sz="2000" dirty="0"/>
            </a:br>
            <a:r>
              <a:rPr kumimoji="1" lang="ja-JP" altLang="en-US" sz="2000" dirty="0"/>
              <a:t>　　コンセンサスがないと国民の支持が得られにくい。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⇒良い方策、メカニズムは？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２． 我が国の比較優位を虚心で認識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・世界が評価しているもの：経済力、技術、文化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・影響の強い地域、分野－戦略的に要検討</a:t>
            </a:r>
            <a:br>
              <a:rPr kumimoji="1" lang="en-US" altLang="ja-JP" sz="2000" dirty="0"/>
            </a:br>
            <a:r>
              <a:rPr kumimoji="1" lang="en-US" altLang="ja-JP" sz="2000" dirty="0"/>
              <a:t>※</a:t>
            </a:r>
            <a:r>
              <a:rPr kumimoji="1" lang="ja-JP" altLang="en-US" sz="2000" dirty="0"/>
              <a:t>　我が国が国連に求めようとしているものは、、この基</a:t>
            </a:r>
            <a:br>
              <a:rPr kumimoji="1" lang="en-US" altLang="ja-JP" sz="2000" dirty="0"/>
            </a:br>
            <a:r>
              <a:rPr kumimoji="1" lang="ja-JP" altLang="en-US" sz="2000" dirty="0"/>
              <a:t>　　準に合っているのか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３．人類への貢献か－自国の利益、存在感か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・人類への貢献：尊敬を得る、存在感も増す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　　（日本の発展は国際社会に支えられてきた）</a:t>
            </a:r>
            <a:br>
              <a:rPr kumimoji="1" lang="en-US" altLang="ja-JP" sz="2000" dirty="0"/>
            </a:br>
            <a:r>
              <a:rPr kumimoji="1" lang="ja-JP" altLang="en-US" sz="2000" dirty="0"/>
              <a:t>　　・自国の利益：他の国の共感が必要</a:t>
            </a:r>
            <a:br>
              <a:rPr kumimoji="1" lang="en-US" altLang="ja-JP" sz="2000" dirty="0"/>
            </a:br>
            <a:r>
              <a:rPr kumimoji="1" lang="ja-JP" altLang="en-US" sz="2000" dirty="0"/>
              <a:t>　　　　　　　　　－国内の支持のために不可欠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en-US" altLang="ja-JP" sz="2000" dirty="0"/>
              <a:t>※</a:t>
            </a:r>
            <a:r>
              <a:rPr kumimoji="1" lang="ja-JP" altLang="en-US" sz="2000" dirty="0"/>
              <a:t>　日本にとっての不都合、恥ずべき事柄にも対応する懐</a:t>
            </a:r>
            <a:br>
              <a:rPr kumimoji="1" lang="en-US" altLang="ja-JP" sz="2000" dirty="0"/>
            </a:br>
            <a:r>
              <a:rPr kumimoji="1" lang="ja-JP" altLang="en-US" sz="2000" dirty="0"/>
              <a:t>　　の深さも必要→尊敬に繋がる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8850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9E84C85-A31F-450E-8F2F-2254FF0D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1047750"/>
            <a:ext cx="3031852" cy="2628900"/>
          </a:xfrm>
        </p:spPr>
        <p:txBody>
          <a:bodyPr/>
          <a:lstStyle/>
          <a:p>
            <a:r>
              <a:rPr lang="ja-JP" altLang="en-US" dirty="0"/>
              <a:t>我が国と国連：</a:t>
            </a:r>
            <a:br>
              <a:rPr lang="en-US" altLang="ja-JP" dirty="0"/>
            </a:br>
            <a:r>
              <a:rPr lang="ja-JP" altLang="en-US" dirty="0"/>
              <a:t>我が国の貢献と</a:t>
            </a:r>
            <a:br>
              <a:rPr lang="en-US" altLang="ja-JP" dirty="0"/>
            </a:br>
            <a:r>
              <a:rPr lang="ja-JP" altLang="en-US" dirty="0"/>
              <a:t>プレゼンスの増大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55D446CC-00FA-46A4-929F-DE497A84B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828" y="431800"/>
            <a:ext cx="7315920" cy="648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１．国連における発言力、影響力の増大</a:t>
            </a:r>
            <a:br>
              <a:rPr lang="en-US" altLang="ja-JP" dirty="0"/>
            </a:br>
            <a:r>
              <a:rPr lang="ja-JP" altLang="en-US" dirty="0"/>
              <a:t>　　　⇒本質は、実質的な貢献の強化</a:t>
            </a:r>
            <a:br>
              <a:rPr lang="en-US" altLang="ja-JP" dirty="0"/>
            </a:br>
            <a:r>
              <a:rPr lang="ja-JP" altLang="en-US" dirty="0"/>
              <a:t>　・現在国連の本質的な活動が見直され、期待がある</a:t>
            </a:r>
            <a:br>
              <a:rPr lang="en-US" altLang="ja-JP" dirty="0"/>
            </a:br>
            <a:r>
              <a:rPr lang="ja-JP" altLang="en-US" dirty="0"/>
              <a:t>　　－人類の将来を左右する気候変動、パンデミックへの対応</a:t>
            </a:r>
            <a:br>
              <a:rPr lang="en-US" altLang="ja-JP" dirty="0"/>
            </a:br>
            <a:r>
              <a:rPr lang="ja-JP" altLang="en-US" dirty="0"/>
              <a:t>　　－民主主義と自由競争社会への挑戦</a:t>
            </a:r>
            <a:br>
              <a:rPr lang="en-US" altLang="ja-JP" dirty="0"/>
            </a:br>
            <a:r>
              <a:rPr lang="ja-JP" altLang="en-US" dirty="0"/>
              <a:t>　　　（このような根源的問題をどう取り扱うのか）</a:t>
            </a:r>
            <a:br>
              <a:rPr lang="en-US" altLang="ja-JP" dirty="0"/>
            </a:br>
            <a:r>
              <a:rPr lang="ja-JP" altLang="en-US" dirty="0"/>
              <a:t>　　－紛争や政治的対立の解消</a:t>
            </a:r>
            <a:br>
              <a:rPr lang="en-US" altLang="ja-JP" dirty="0"/>
            </a:br>
            <a:r>
              <a:rPr lang="en-US" altLang="ja-JP" dirty="0"/>
              <a:t>※</a:t>
            </a:r>
            <a:r>
              <a:rPr lang="ja-JP" altLang="en-US" dirty="0"/>
              <a:t>　我が国としてとれるイニシャティブを選択する</a:t>
            </a:r>
            <a:br>
              <a:rPr lang="en-US" altLang="ja-JP" dirty="0"/>
            </a:br>
            <a:r>
              <a:rPr lang="ja-JP" altLang="en-US" dirty="0"/>
              <a:t>　　</a:t>
            </a:r>
            <a:br>
              <a:rPr lang="en-US" altLang="ja-JP" dirty="0"/>
            </a:br>
            <a:r>
              <a:rPr lang="ja-JP" altLang="en-US" dirty="0"/>
              <a:t>２．実質的発言力の増大：</a:t>
            </a:r>
            <a:br>
              <a:rPr lang="en-US" altLang="ja-JP" dirty="0"/>
            </a:br>
            <a:r>
              <a:rPr lang="ja-JP" altLang="en-US" dirty="0"/>
              <a:t>　　・既存の地位や制度の活用</a:t>
            </a:r>
            <a:br>
              <a:rPr lang="en-US" altLang="ja-JP" dirty="0"/>
            </a:br>
            <a:r>
              <a:rPr lang="ja-JP" altLang="en-US" dirty="0"/>
              <a:t>　　　　－人間の安全保障基金、平和構築委員会？</a:t>
            </a:r>
            <a:br>
              <a:rPr lang="en-US" altLang="ja-JP" dirty="0"/>
            </a:br>
            <a:r>
              <a:rPr lang="ja-JP" altLang="en-US" dirty="0"/>
              <a:t>　　・他の</a:t>
            </a:r>
            <a:r>
              <a:rPr lang="en-US" altLang="ja-JP" dirty="0"/>
              <a:t>Like-minded</a:t>
            </a:r>
            <a:r>
              <a:rPr lang="ja-JP" altLang="en-US" dirty="0"/>
              <a:t>な国々との協力</a:t>
            </a:r>
            <a:br>
              <a:rPr lang="en-US" altLang="ja-JP" dirty="0"/>
            </a:br>
            <a:r>
              <a:rPr lang="ja-JP" altLang="en-US" dirty="0"/>
              <a:t>　　・政策面でのフォーカス</a:t>
            </a:r>
            <a:br>
              <a:rPr lang="en-US" altLang="ja-JP" dirty="0"/>
            </a:br>
            <a:r>
              <a:rPr lang="ja-JP" altLang="en-US" dirty="0"/>
              <a:t>　　　　－国内の政策との連携</a:t>
            </a:r>
            <a:br>
              <a:rPr lang="en-US" altLang="ja-JP" dirty="0"/>
            </a:br>
            <a:r>
              <a:rPr lang="ja-JP" altLang="en-US" dirty="0"/>
              <a:t>　　　　日本国内で評価され、国民の支持が得られるもの</a:t>
            </a:r>
            <a:br>
              <a:rPr lang="en-US" altLang="ja-JP" dirty="0"/>
            </a:br>
            <a:r>
              <a:rPr lang="ja-JP" altLang="en-US" dirty="0"/>
              <a:t>　　・邦人職員の増強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6DA09B5A-37E7-4EA2-B15D-2944EF5CF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V="1">
            <a:off x="767857" y="5838046"/>
            <a:ext cx="3031852" cy="86504"/>
          </a:xfrm>
        </p:spPr>
        <p:txBody>
          <a:bodyPr>
            <a:normAutofit fontScale="25000" lnSpcReduction="2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563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F780FEA5-822E-4CF7-856F-7CF30090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4658216"/>
          </a:xfrm>
        </p:spPr>
        <p:txBody>
          <a:bodyPr/>
          <a:lstStyle/>
          <a:p>
            <a:r>
              <a:rPr lang="ja-JP" altLang="en-US" dirty="0"/>
              <a:t>我が国と国連：</a:t>
            </a:r>
            <a:br>
              <a:rPr lang="en-US" altLang="ja-JP" dirty="0"/>
            </a:br>
            <a:r>
              <a:rPr lang="ja-JP" altLang="en-US" dirty="0"/>
              <a:t>制度面での改革？</a:t>
            </a:r>
            <a:br>
              <a:rPr lang="en-US" altLang="ja-JP" dirty="0"/>
            </a:br>
            <a:r>
              <a:rPr lang="ja-JP" altLang="en-US" dirty="0"/>
              <a:t>（議論のための</a:t>
            </a:r>
            <a:br>
              <a:rPr lang="en-US" altLang="ja-JP" dirty="0"/>
            </a:br>
            <a:r>
              <a:rPr lang="ja-JP" altLang="en-US" dirty="0"/>
              <a:t>　問題提起）</a:t>
            </a: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endParaRPr lang="ja-JP" altLang="en-US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C562A62D-7059-4350-B9BC-21D44FB44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0" y="795130"/>
            <a:ext cx="7841974" cy="5834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〇　実現可能な制度改革は何か？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・安保理常任理事国：目標たるべきも容易でない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・先の「既存の地位や制度の活用」が不十分であれば、</a:t>
            </a:r>
            <a:br>
              <a:rPr lang="en-US" altLang="ja-JP" dirty="0"/>
            </a:br>
            <a:r>
              <a:rPr lang="ja-JP" altLang="en-US" dirty="0"/>
              <a:t>　    日本の発言力が常に確保できるような制度の創設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 →　グローバル問題理事会創設</a:t>
            </a:r>
            <a:br>
              <a:rPr lang="en-US" altLang="ja-JP" dirty="0"/>
            </a:br>
            <a:r>
              <a:rPr lang="ja-JP" altLang="en-US" dirty="0"/>
              <a:t>　　 　　信託統治理事会の廃止（？）</a:t>
            </a:r>
            <a:br>
              <a:rPr lang="en-US" altLang="ja-JP" dirty="0"/>
            </a:br>
            <a:r>
              <a:rPr lang="ja-JP" altLang="en-US" dirty="0"/>
              <a:t>　　　</a:t>
            </a:r>
            <a:r>
              <a:rPr lang="en-US" altLang="ja-JP" dirty="0"/>
              <a:t>※</a:t>
            </a:r>
            <a:r>
              <a:rPr lang="ja-JP" altLang="en-US" dirty="0"/>
              <a:t>　憲章改正の大きなハードル</a:t>
            </a:r>
            <a:br>
              <a:rPr lang="en-US" altLang="ja-JP" dirty="0"/>
            </a:br>
            <a:r>
              <a:rPr lang="ja-JP" altLang="en-US" dirty="0"/>
              <a:t>　　    ・総会決議で設立</a:t>
            </a:r>
            <a:br>
              <a:rPr lang="en-US" altLang="ja-JP" dirty="0"/>
            </a:br>
            <a:r>
              <a:rPr lang="ja-JP" altLang="en-US" dirty="0"/>
              <a:t>　　　・経社理と異なり通年開催</a:t>
            </a:r>
            <a:br>
              <a:rPr lang="en-US" altLang="ja-JP" dirty="0"/>
            </a:br>
            <a:r>
              <a:rPr lang="ja-JP" altLang="en-US" dirty="0"/>
              <a:t>　</a:t>
            </a:r>
            <a:r>
              <a:rPr lang="en-US" altLang="ja-JP" dirty="0"/>
              <a:t>    </a:t>
            </a:r>
            <a:r>
              <a:rPr lang="ja-JP" altLang="en-US" dirty="0"/>
              <a:t>　・例えば、日本など２０か国程度の常任国（５年毎の</a:t>
            </a:r>
            <a:br>
              <a:rPr lang="en-US" altLang="ja-JP" dirty="0"/>
            </a:br>
            <a:r>
              <a:rPr lang="ja-JP" altLang="en-US" dirty="0"/>
              <a:t>　　　　見直し）と１０か国程度のローテーティング・メンバー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→　日本主催の</a:t>
            </a:r>
            <a:r>
              <a:rPr lang="en-US" altLang="ja-JP" dirty="0"/>
              <a:t>Friends of SC</a:t>
            </a:r>
            <a:r>
              <a:rPr lang="ja-JP" altLang="en-US" dirty="0"/>
              <a:t>（豪、印、東南アジア、韓？）</a:t>
            </a:r>
            <a:br>
              <a:rPr lang="en-US" altLang="ja-JP" dirty="0"/>
            </a:br>
            <a:r>
              <a:rPr lang="ja-JP" altLang="en-US" dirty="0"/>
              <a:t>　　　　　　（</a:t>
            </a:r>
            <a:r>
              <a:rPr lang="en-US" altLang="ja-JP" dirty="0"/>
              <a:t>cf. EU</a:t>
            </a:r>
            <a:r>
              <a:rPr lang="ja-JP" altLang="en-US" dirty="0"/>
              <a:t> は常にメンバーが安保理にいる）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</a:t>
            </a:r>
            <a:r>
              <a:rPr lang="en-US" altLang="ja-JP" dirty="0"/>
              <a:t>※</a:t>
            </a:r>
            <a:r>
              <a:rPr lang="ja-JP" altLang="en-US" dirty="0"/>
              <a:t>　</a:t>
            </a:r>
            <a:r>
              <a:rPr lang="en-US" altLang="ja-JP" dirty="0"/>
              <a:t>G-7,G-20</a:t>
            </a:r>
            <a:r>
              <a:rPr lang="ja-JP" altLang="en-US" dirty="0"/>
              <a:t>誕生も国連の限界を踏まえたもの。）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C2CB1F1-45C0-4C9C-9C3F-380E3475A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V="1">
            <a:off x="767857" y="5838045"/>
            <a:ext cx="3031852" cy="86505"/>
          </a:xfrm>
        </p:spPr>
        <p:txBody>
          <a:bodyPr>
            <a:normAutofit fontScale="25000" lnSpcReduction="2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07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342961-4C6C-49A8-A63B-5884F83D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2571750"/>
          </a:xfrm>
        </p:spPr>
        <p:txBody>
          <a:bodyPr/>
          <a:lstStyle/>
          <a:p>
            <a:r>
              <a:rPr kumimoji="1" lang="ja-JP" altLang="en-US" dirty="0"/>
              <a:t>我が国と国連：</a:t>
            </a:r>
            <a:br>
              <a:rPr kumimoji="1" lang="en-US" altLang="ja-JP" dirty="0"/>
            </a:br>
            <a:r>
              <a:rPr kumimoji="1" lang="ja-JP" altLang="en-US" dirty="0"/>
              <a:t>邦人職員の増強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254F39-AD71-433A-A6A9-97E31E372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755374"/>
            <a:ext cx="6650991" cy="5913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１．幹部職員と一般職員と分けて対策を練る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２．幹部職員（選挙又は</a:t>
            </a:r>
            <a:r>
              <a:rPr kumimoji="1" lang="en-US" altLang="ja-JP" dirty="0"/>
              <a:t>SG</a:t>
            </a:r>
            <a:r>
              <a:rPr kumimoji="1" lang="ja-JP" altLang="en-US" dirty="0"/>
              <a:t>任命）</a:t>
            </a:r>
            <a:br>
              <a:rPr kumimoji="1" lang="en-US" altLang="ja-JP" dirty="0"/>
            </a:br>
            <a:r>
              <a:rPr kumimoji="1" lang="ja-JP" altLang="en-US" dirty="0"/>
              <a:t>　</a:t>
            </a:r>
            <a:r>
              <a:rPr kumimoji="1" lang="en-US" altLang="ja-JP" dirty="0"/>
              <a:t>※</a:t>
            </a:r>
            <a:r>
              <a:rPr kumimoji="1" lang="ja-JP" altLang="en-US" dirty="0"/>
              <a:t>　政策を主導できるので重視（特に国際機関の長）</a:t>
            </a:r>
            <a:br>
              <a:rPr kumimoji="1" lang="en-US" altLang="ja-JP" dirty="0"/>
            </a:br>
            <a:r>
              <a:rPr kumimoji="1" lang="ja-JP" altLang="en-US" dirty="0"/>
              <a:t>　　・長期的観点から狙いを絞って準備</a:t>
            </a:r>
            <a:br>
              <a:rPr kumimoji="1" lang="en-US" altLang="ja-JP" dirty="0"/>
            </a:br>
            <a:r>
              <a:rPr kumimoji="1" lang="ja-JP" altLang="en-US" dirty="0"/>
              <a:t>　　・国際公務員、公務員、学者、</a:t>
            </a:r>
            <a:r>
              <a:rPr kumimoji="1" lang="en-US" altLang="ja-JP" dirty="0"/>
              <a:t>NGO</a:t>
            </a:r>
            <a:r>
              <a:rPr kumimoji="1" lang="ja-JP" altLang="en-US" dirty="0"/>
              <a:t>等幅広く探す</a:t>
            </a:r>
            <a:br>
              <a:rPr kumimoji="1" lang="en-US" altLang="ja-JP" dirty="0"/>
            </a:br>
            <a:r>
              <a:rPr kumimoji="1" lang="ja-JP" altLang="en-US" dirty="0"/>
              <a:t>　　・政治的に格上げして積極的に働きかける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３．一般職員：よりシステマティックな対応</a:t>
            </a:r>
            <a:br>
              <a:rPr kumimoji="1" lang="en-US" altLang="ja-JP" dirty="0"/>
            </a:br>
            <a:r>
              <a:rPr kumimoji="1" lang="ja-JP" altLang="en-US" dirty="0"/>
              <a:t>　　応募側：・リクルート：情報の共有と広い働きかけ</a:t>
            </a:r>
            <a:br>
              <a:rPr kumimoji="1" lang="en-US" altLang="ja-JP" dirty="0"/>
            </a:br>
            <a:r>
              <a:rPr kumimoji="1" lang="ja-JP" altLang="en-US" dirty="0"/>
              <a:t>　　　　　　・語学訓練</a:t>
            </a:r>
            <a:br>
              <a:rPr kumimoji="1" lang="en-US" altLang="ja-JP" dirty="0"/>
            </a:br>
            <a:r>
              <a:rPr kumimoji="1" lang="ja-JP" altLang="en-US" dirty="0"/>
              <a:t>　　　　　　・基礎訓練　基礎的仕事の訓練</a:t>
            </a:r>
            <a:br>
              <a:rPr kumimoji="1" lang="en-US" altLang="ja-JP" dirty="0"/>
            </a:br>
            <a:r>
              <a:rPr kumimoji="1" lang="ja-JP" altLang="en-US" dirty="0"/>
              <a:t>　　　　　　　　　　　　ロースター合格訓練</a:t>
            </a:r>
            <a:br>
              <a:rPr kumimoji="1" lang="en-US" altLang="ja-JP" dirty="0"/>
            </a:br>
            <a:r>
              <a:rPr kumimoji="1" lang="ja-JP" altLang="en-US" dirty="0"/>
              <a:t>　　採用側：・採用側の事情についての頻繁な情報収集</a:t>
            </a:r>
            <a:br>
              <a:rPr kumimoji="1" lang="en-US" altLang="ja-JP" dirty="0"/>
            </a:br>
            <a:r>
              <a:rPr kumimoji="1" lang="ja-JP" altLang="en-US" dirty="0"/>
              <a:t>　　　　　　・求められている人材についての情報収集</a:t>
            </a:r>
            <a:br>
              <a:rPr kumimoji="1" lang="en-US" altLang="ja-JP" dirty="0"/>
            </a:br>
            <a:r>
              <a:rPr kumimoji="1" lang="ja-JP" altLang="en-US" dirty="0"/>
              <a:t>　　　　　　・既存の人的ネットワークの活用</a:t>
            </a:r>
            <a:br>
              <a:rPr kumimoji="1" lang="en-US" altLang="ja-JP" dirty="0"/>
            </a:br>
            <a:r>
              <a:rPr kumimoji="1" lang="ja-JP" altLang="en-US" dirty="0"/>
              <a:t>　　　　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791D00-F336-48D8-9618-DB118A39F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5734050"/>
            <a:ext cx="3031852" cy="103996"/>
          </a:xfrm>
        </p:spPr>
        <p:txBody>
          <a:bodyPr>
            <a:normAutofit fontScale="25000" lnSpcReduction="20000"/>
          </a:bodyPr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58805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2741"/>
      </a:dk2>
      <a:lt2>
        <a:srgbClr val="E8E2E2"/>
      </a:lt2>
      <a:accent1>
        <a:srgbClr val="73A9AD"/>
      </a:accent1>
      <a:accent2>
        <a:srgbClr val="749DC4"/>
      </a:accent2>
      <a:accent3>
        <a:srgbClr val="8D93CF"/>
      </a:accent3>
      <a:accent4>
        <a:srgbClr val="8E74C4"/>
      </a:accent4>
      <a:accent5>
        <a:srgbClr val="BE8DCF"/>
      </a:accent5>
      <a:accent6>
        <a:srgbClr val="C474B8"/>
      </a:accent6>
      <a:hlink>
        <a:srgbClr val="AE6E69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1239</Words>
  <Application>Microsoft Office PowerPoint</Application>
  <PresentationFormat>ワイド画面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Arial</vt:lpstr>
      <vt:lpstr>Century Gothic</vt:lpstr>
      <vt:lpstr>Courier New</vt:lpstr>
      <vt:lpstr>Franklin Gothic Book</vt:lpstr>
      <vt:lpstr>Franklin Gothic Demi</vt:lpstr>
      <vt:lpstr>Gill Sans MT</vt:lpstr>
      <vt:lpstr>Wingdings 2</vt:lpstr>
      <vt:lpstr>DividendVTI</vt:lpstr>
      <vt:lpstr>BrushVTI</vt:lpstr>
      <vt:lpstr>アフガニスタンでの勤務から感じた国連と日本の役割</vt:lpstr>
      <vt:lpstr>アフガニスタンで感じた国連の比較優位</vt:lpstr>
      <vt:lpstr>アフガニスタンで感じた国連の惰性と限界</vt:lpstr>
      <vt:lpstr>我が国と国連： 我が国にとってのメリットは、 何を貢献すべきか</vt:lpstr>
      <vt:lpstr>我が国と国連： 我が国の貢献と プレゼンスの増大 </vt:lpstr>
      <vt:lpstr>我が国と国連： 制度面での改革？ （議論のための 　問題提起）      </vt:lpstr>
      <vt:lpstr>我が国と国連： 邦人職員の増強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アフガニスタンでの勤務から感じた国連と日本の役割</dc:title>
  <dc:creator>山本 忠通</dc:creator>
  <cp:lastModifiedBy>山本 忠通</cp:lastModifiedBy>
  <cp:revision>25</cp:revision>
  <dcterms:created xsi:type="dcterms:W3CDTF">2020-11-19T07:56:42Z</dcterms:created>
  <dcterms:modified xsi:type="dcterms:W3CDTF">2020-11-27T03:24:27Z</dcterms:modified>
</cp:coreProperties>
</file>